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56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94A4D-5A23-441E-AAEB-8E6C6971E58A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78547-DEB7-445C-AB1D-8590FFB305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54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CFB5F-4E90-4197-8BC3-2E9936FD77B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431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CFB5F-4E90-4197-8BC3-2E9936FD77B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430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CFB5F-4E90-4197-8BC3-2E9936FD77B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352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CFB5F-4E90-4197-8BC3-2E9936FD77B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135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11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27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931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EB0A78-7E63-0581-369D-43DDC74A2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E443D2-45C5-0C35-B91F-C588BF9B7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D40CAA-2074-63DF-4F01-8C7A4B65A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75DF73-1D0D-54E3-A2D8-5AB84BCB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4C16A1-0634-22B4-F2EF-61FA53F5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84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55A39-9E5B-B858-B4CC-065CBFC0A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FE4838-0C71-8170-534B-A1B8BE33E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7E7FAA-EF69-112C-B53E-D68942665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6F0988-AA30-A6DE-92EE-2E6AFE8C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C6AA4-8E55-FE92-7290-99548429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61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A5AFF6-BEFA-0D22-F5DC-172DAD190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EBEF0E-2256-2B63-E594-16BC49940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4A602C-49A6-6A34-7627-4AA833CA0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355F9B-9C2F-93EF-5FF3-E65498D9A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C6091D-642A-47AD-F772-88784DEBD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017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ECF05D-804B-D950-2340-2473E834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12A5D6-7FC4-9FA0-75A7-825D91987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B21FD9-4E63-1BFF-26EE-492E0830B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8AAD6D-A873-8E8A-9118-4594E383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B42036-EF47-0965-B1F1-6DF86D705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CD7D38-CEE9-A6DA-D64B-A04EBA14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708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CF707-3268-76F6-1B2E-BE9F0017D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FBAE8B-6398-E5F4-F7F3-C567B513B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27BC8B-50C0-7769-2E79-01C8D54B6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05D62D-CC39-B017-BC13-4C1F0F4D0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3E22DC-150B-FF30-FA7C-066D1D171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3CCA0C4-827C-49C0-9409-E68FE99F7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2D99D8-B276-BCBB-D501-542995F2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1F1231-83DF-3823-6745-EF20A976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876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26EBD-AE37-6975-4898-5CAADD32D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ABBE09-4784-8A18-6E9A-06DE2C1C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B6FFB5-2966-A6D9-D445-6679B4E4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177436-D73F-E980-45C8-9385330F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069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7809B3-B9E0-B309-8C0A-DA4B7ADE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944D98-7D56-5130-48AE-A557B2C0E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8D0EE1-A5D2-590A-090C-36BA2F7D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2816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CC7FAC-0030-4D80-CBF4-68313164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249125-3D96-D8B8-E42C-23BE918A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5871C4-1B7E-909E-6D9C-C31F00751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3887BC-01D3-115E-ADB7-25527CDB5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7A75FA-153F-0BFC-8573-D9709EE4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8C63A9-068C-4BC4-FF07-2351A538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69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434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67775-A7BB-FF46-C7AA-142BA8474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0F8299B-D639-5FD6-896A-2F27FD647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00C06C-1D35-5266-0AD7-0C27E81C4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94C791-75D4-740E-915B-9D31DAD3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60D9FE-E9E6-0AFE-1A7D-CC9B8D77E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C66040-B9BB-F1B4-D9DC-7EAB3ECE1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095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47DE5-11AD-0A5A-71F0-F2D24DE7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198F52-4AD3-D4DD-7113-FD8A87D86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6C1909-42DD-4788-FC6C-95BA2CE7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B91A42-66E9-C853-75E7-0E6ED7A8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9C2B36-739F-91C6-82B7-DC2616D0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058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D22FDBE-D4A7-BA6B-76CC-187A17F72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FF6BF9-73A2-E6C1-8BC4-2A1E90E53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19557E-E7F3-353C-0C9A-E489453B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C49AA7-D9DC-42A0-2275-D67798993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7E979A-E857-D01B-6F31-B56D3F5FC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80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84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44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92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412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61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5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65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23CB6-B3FF-4811-8FC2-D39AA810AA06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318D-3023-44D5-BACF-D4410009A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23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717014-AD7D-E72F-A3E6-B9540BF34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E63169-DF28-E934-667C-E5D900130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68E642-98A7-C675-A84B-CAC852A4A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83D7F-B645-489F-B46A-16E8D8B73FC0}" type="datetimeFigureOut">
              <a:rPr lang="fr-FR" smtClean="0"/>
              <a:t>03/07/2026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08510D-4115-2D4D-77B4-D0222E818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D4531-8031-5F53-16F2-5DBC04C240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AFD83-9B71-48AF-ABD6-5E21CCD7B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81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3.png"/><Relationship Id="rId3" Type="http://schemas.microsoft.com/office/2007/relationships/hdphoto" Target="../media/hdphoto2.wdp"/><Relationship Id="rId7" Type="http://schemas.microsoft.com/office/2007/relationships/hdphoto" Target="../media/hdphoto4.wdp"/><Relationship Id="rId12" Type="http://schemas.openxmlformats.org/officeDocument/2006/relationships/hyperlink" Target="http://guide-aides.hautsdefrance.fr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B03353B-46BF-06C3-8998-E62E4668383A}"/>
              </a:ext>
            </a:extLst>
          </p:cNvPr>
          <p:cNvSpPr txBox="1"/>
          <p:nvPr/>
        </p:nvSpPr>
        <p:spPr>
          <a:xfrm>
            <a:off x="0" y="376517"/>
            <a:ext cx="12191999" cy="584775"/>
          </a:xfrm>
          <a:prstGeom prst="rect">
            <a:avLst/>
          </a:prstGeom>
          <a:solidFill>
            <a:srgbClr val="233B85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politique de la Ville en HDF – l’intervention de la Région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ABF09A1-BC58-EE34-6495-50F43AFE3D6F}"/>
              </a:ext>
            </a:extLst>
          </p:cNvPr>
          <p:cNvSpPr txBox="1"/>
          <p:nvPr/>
        </p:nvSpPr>
        <p:spPr>
          <a:xfrm>
            <a:off x="345947" y="4084920"/>
            <a:ext cx="39338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Nos Quartiers d’Eté (NQE)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à des opérations d’animation des quartiers en été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Fonds de participation / micro-projets </a:t>
            </a:r>
            <a:endParaRPr lang="fr-FR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Fonds d’investissement</a:t>
            </a:r>
            <a:r>
              <a:rPr kumimoji="0" lang="fr-FR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micro-projets 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703985B-3961-1937-D273-F4A7FDA60B72}"/>
              </a:ext>
            </a:extLst>
          </p:cNvPr>
          <p:cNvSpPr/>
          <p:nvPr/>
        </p:nvSpPr>
        <p:spPr>
          <a:xfrm>
            <a:off x="875840" y="2024775"/>
            <a:ext cx="2432498" cy="1681769"/>
          </a:xfrm>
          <a:prstGeom prst="roundRect">
            <a:avLst/>
          </a:prstGeom>
          <a:solidFill>
            <a:srgbClr val="233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D1054A4E-B1B5-2D61-6399-4EA6A89CD5D4}"/>
              </a:ext>
            </a:extLst>
          </p:cNvPr>
          <p:cNvSpPr/>
          <p:nvPr/>
        </p:nvSpPr>
        <p:spPr>
          <a:xfrm>
            <a:off x="4826441" y="2023212"/>
            <a:ext cx="2205058" cy="1641981"/>
          </a:xfrm>
          <a:prstGeom prst="roundRect">
            <a:avLst/>
          </a:prstGeom>
          <a:solidFill>
            <a:srgbClr val="233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A8D4222-22FD-688F-E8A9-7397B508A528}"/>
              </a:ext>
            </a:extLst>
          </p:cNvPr>
          <p:cNvSpPr txBox="1"/>
          <p:nvPr/>
        </p:nvSpPr>
        <p:spPr>
          <a:xfrm>
            <a:off x="4826441" y="2110921"/>
            <a:ext cx="220505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aux programmations des 39 contrats de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4496BE-7A07-E940-5E05-5FD5955D2C1A}"/>
              </a:ext>
            </a:extLst>
          </p:cNvPr>
          <p:cNvSpPr txBox="1"/>
          <p:nvPr/>
        </p:nvSpPr>
        <p:spPr>
          <a:xfrm>
            <a:off x="4799709" y="4404247"/>
            <a:ext cx="2419265" cy="10310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>
                <a:latin typeface="Calibri" panose="020F0502020204030204"/>
              </a:rPr>
              <a:t>Ciblage uniquement sur des actions INTEREPCI depuis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(ex : Les Compagnons Bâtisseurs)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BF23C96-B4E1-AAED-3614-707E83148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2050" y="3693972"/>
            <a:ext cx="634582" cy="529384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D9A9A5C7-4A51-D1E2-C5D7-84E082373B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3600" l="7667" r="98000">
                        <a14:foregroundMark x1="7667" y1="22400" x2="7667" y2="22400"/>
                        <a14:foregroundMark x1="9000" y1="82000" x2="9000" y2="82000"/>
                        <a14:foregroundMark x1="60333" y1="82000" x2="60333" y2="82000"/>
                        <a14:foregroundMark x1="42333" y1="83600" x2="42333" y2="83600"/>
                        <a14:foregroundMark x1="90000" y1="68000" x2="90000" y2="68000"/>
                        <a14:foregroundMark x1="73333" y1="69200" x2="73333" y2="69200"/>
                        <a14:foregroundMark x1="98333" y1="68400" x2="98333" y2="68400"/>
                        <a14:foregroundMark x1="62333" y1="93600" x2="62333" y2="936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55449" y="5281410"/>
            <a:ext cx="1559441" cy="1193656"/>
          </a:xfrm>
          <a:prstGeom prst="rect">
            <a:avLst/>
          </a:prstGeom>
        </p:spPr>
      </p:pic>
      <p:sp>
        <p:nvSpPr>
          <p:cNvPr id="32" name="Rectangle : coins arrondis 26">
            <a:extLst>
              <a:ext uri="{FF2B5EF4-FFF2-40B4-BE49-F238E27FC236}">
                <a16:creationId xmlns:a16="http://schemas.microsoft.com/office/drawing/2014/main" id="{D1054A4E-B1B5-2D61-6399-4EA6A89CD5D4}"/>
              </a:ext>
            </a:extLst>
          </p:cNvPr>
          <p:cNvSpPr/>
          <p:nvPr/>
        </p:nvSpPr>
        <p:spPr>
          <a:xfrm>
            <a:off x="8738771" y="2044669"/>
            <a:ext cx="2205058" cy="1661875"/>
          </a:xfrm>
          <a:prstGeom prst="roundRect">
            <a:avLst/>
          </a:prstGeom>
          <a:solidFill>
            <a:srgbClr val="233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75840" y="2096113"/>
            <a:ext cx="248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à la citoyenneté et à l’animation de la politique de la Ville régionale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738770" y="2110921"/>
            <a:ext cx="22050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 Nouveau Programme de Renouvellement Urbain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7159E5D-265C-623D-19E5-917FBF88BBD0}"/>
              </a:ext>
            </a:extLst>
          </p:cNvPr>
          <p:cNvSpPr txBox="1"/>
          <p:nvPr/>
        </p:nvSpPr>
        <p:spPr>
          <a:xfrm>
            <a:off x="8248754" y="3925718"/>
            <a:ext cx="33728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Nouveau Programme de Renouvellement Urbain – NPNRU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 EPCI concernés et 57 quartiers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240 millions d’€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E95BD4CE-36AA-E26D-7AF4-4B6C7ADE08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420" y="926996"/>
            <a:ext cx="1035802" cy="52429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78A7574F-4B72-ADA6-6586-8E80EC9656EC}"/>
              </a:ext>
            </a:extLst>
          </p:cNvPr>
          <p:cNvSpPr txBox="1"/>
          <p:nvPr/>
        </p:nvSpPr>
        <p:spPr>
          <a:xfrm>
            <a:off x="718711" y="985308"/>
            <a:ext cx="712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 crédits spécifiques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(fonctionnement / investissement)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9712" y="1066562"/>
            <a:ext cx="3023176" cy="68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20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B03353B-46BF-06C3-8998-E62E4668383A}"/>
              </a:ext>
            </a:extLst>
          </p:cNvPr>
          <p:cNvSpPr txBox="1"/>
          <p:nvPr/>
        </p:nvSpPr>
        <p:spPr>
          <a:xfrm>
            <a:off x="0" y="376517"/>
            <a:ext cx="12191999" cy="584775"/>
          </a:xfrm>
          <a:prstGeom prst="rect">
            <a:avLst/>
          </a:prstGeom>
          <a:solidFill>
            <a:srgbClr val="233B85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politique de la Ville en HDF – l’intervention de la Région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A8D4222-22FD-688F-E8A9-7397B508A528}"/>
              </a:ext>
            </a:extLst>
          </p:cNvPr>
          <p:cNvSpPr txBox="1"/>
          <p:nvPr/>
        </p:nvSpPr>
        <p:spPr>
          <a:xfrm>
            <a:off x="4742991" y="1731333"/>
            <a:ext cx="220505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aux programmations des 39 contrats de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75838" y="1700555"/>
            <a:ext cx="248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à la citoyenneté et à l’animation de la politique de la Ville régionale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329710" y="1523583"/>
            <a:ext cx="22050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 Nouveau Programme de Renouvellement Urbain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7159E5D-265C-623D-19E5-917FBF88BBD0}"/>
              </a:ext>
            </a:extLst>
          </p:cNvPr>
          <p:cNvSpPr txBox="1"/>
          <p:nvPr/>
        </p:nvSpPr>
        <p:spPr>
          <a:xfrm>
            <a:off x="800505" y="1582903"/>
            <a:ext cx="973426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C'est un fonds de participation au bénéfice des habitants des quartiers en vue de mobiliser leur capacité à développer et à mettre en œuvre des actions </a:t>
            </a:r>
            <a:r>
              <a:rPr lang="fr-FR" b="1" u="sng" dirty="0"/>
              <a:t>en fonctionnement</a:t>
            </a:r>
            <a:r>
              <a:rPr lang="fr-FR" dirty="0"/>
              <a:t>. </a:t>
            </a:r>
          </a:p>
          <a:p>
            <a:pPr algn="just"/>
            <a:r>
              <a:rPr lang="fr-FR" dirty="0"/>
              <a:t>Il a pour objectif de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Développer les initiatives citoyennes dans tous les quartiers inscrits dans le cadre des contractualisations 2024-2030 « Engagements Quartiers 2030 »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b="1" dirty="0"/>
              <a:t>Soutenir des micro-projets </a:t>
            </a:r>
            <a:r>
              <a:rPr lang="fr-FR" dirty="0"/>
              <a:t>et apporter une réponse rapide aux envies d’agir des habitants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Valoriser l’apprentissage de compétences et la citoyenneté (gestion de projets, communication…)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b="1" dirty="0"/>
              <a:t>4 thématiques clés pour les micro-projets </a:t>
            </a:r>
            <a:r>
              <a:rPr lang="fr-FR" dirty="0"/>
              <a:t>: la sensibilisation au développement durable et à la rev3 / l’échange de savoirs et de connaissance, et l’accès à la culture / la promotion de l’activité physique, le bien-être et la santé / l’animation des quartiers et la lutte contre l’isolement.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E95BD4CE-36AA-E26D-7AF4-4B6C7ADE0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20" y="926996"/>
            <a:ext cx="1035802" cy="52429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78A7574F-4B72-ADA6-6586-8E80EC9656EC}"/>
              </a:ext>
            </a:extLst>
          </p:cNvPr>
          <p:cNvSpPr txBox="1"/>
          <p:nvPr/>
        </p:nvSpPr>
        <p:spPr>
          <a:xfrm>
            <a:off x="718711" y="985308"/>
            <a:ext cx="712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Zoom sur les PIC (Projets d’Initiative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Citoyenne)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728618" y="4829385"/>
            <a:ext cx="6703621" cy="2269851"/>
            <a:chOff x="3933726" y="4447048"/>
            <a:chExt cx="4179683" cy="2704358"/>
          </a:xfrm>
        </p:grpSpPr>
        <p:sp>
          <p:nvSpPr>
            <p:cNvPr id="17" name="Rectangle : coins arrondis 26">
              <a:extLst>
                <a:ext uri="{FF2B5EF4-FFF2-40B4-BE49-F238E27FC236}">
                  <a16:creationId xmlns:a16="http://schemas.microsoft.com/office/drawing/2014/main" id="{D1054A4E-B1B5-2D61-6399-4EA6A89CD5D4}"/>
                </a:ext>
              </a:extLst>
            </p:cNvPr>
            <p:cNvSpPr/>
            <p:nvPr/>
          </p:nvSpPr>
          <p:spPr>
            <a:xfrm>
              <a:off x="3933728" y="4447048"/>
              <a:ext cx="4179681" cy="2217805"/>
            </a:xfrm>
            <a:prstGeom prst="roundRect">
              <a:avLst/>
            </a:prstGeom>
            <a:solidFill>
              <a:srgbClr val="233B8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4E8B20FA-5CD1-562A-1693-80F8DA1BAD71}"/>
                </a:ext>
              </a:extLst>
            </p:cNvPr>
            <p:cNvSpPr txBox="1"/>
            <p:nvPr/>
          </p:nvSpPr>
          <p:spPr>
            <a:xfrm>
              <a:off x="3933726" y="4694565"/>
              <a:ext cx="4179683" cy="245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Portage associatif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Financement du fonds par la Région à hauteur de 50% maximum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dirty="0">
                  <a:solidFill>
                    <a:prstClr val="white"/>
                  </a:solidFill>
                  <a:latin typeface="Calibri" panose="020F0502020204030204"/>
                </a:rPr>
                <a:t>Possibilité de financer des micro-projets jusqu’à 3 000 € de subventions PIC maximum (variable en fonction du règlement intérieur de chaque PIC)</a:t>
              </a: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50" y="4924338"/>
            <a:ext cx="1749616" cy="901474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6259" y="4924338"/>
            <a:ext cx="1749616" cy="90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6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B03353B-46BF-06C3-8998-E62E4668383A}"/>
              </a:ext>
            </a:extLst>
          </p:cNvPr>
          <p:cNvSpPr txBox="1"/>
          <p:nvPr/>
        </p:nvSpPr>
        <p:spPr>
          <a:xfrm>
            <a:off x="0" y="376517"/>
            <a:ext cx="12191999" cy="584775"/>
          </a:xfrm>
          <a:prstGeom prst="rect">
            <a:avLst/>
          </a:prstGeom>
          <a:solidFill>
            <a:srgbClr val="233B85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politique de la Ville en HDF – l’intervention de la Région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A8D4222-22FD-688F-E8A9-7397B508A528}"/>
              </a:ext>
            </a:extLst>
          </p:cNvPr>
          <p:cNvSpPr txBox="1"/>
          <p:nvPr/>
        </p:nvSpPr>
        <p:spPr>
          <a:xfrm>
            <a:off x="4742991" y="1731333"/>
            <a:ext cx="220505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aux programmations des 39 contrats de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75838" y="1700555"/>
            <a:ext cx="248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à la citoyenneté et à l’animation de la politique de la Ville régionale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329710" y="1523583"/>
            <a:ext cx="22050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 Nouveau Programme de Renouvellement Urbain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7159E5D-265C-623D-19E5-917FBF88BBD0}"/>
              </a:ext>
            </a:extLst>
          </p:cNvPr>
          <p:cNvSpPr txBox="1"/>
          <p:nvPr/>
        </p:nvSpPr>
        <p:spPr>
          <a:xfrm>
            <a:off x="875838" y="1582903"/>
            <a:ext cx="973426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C'est un fonds de participation qui soutient des initiatives d’habitants des quartiers en vue de mobiliser leur capacité à développer et à mettre en œuvre des actions </a:t>
            </a:r>
            <a:r>
              <a:rPr lang="fr-FR" b="1" u="sng" dirty="0"/>
              <a:t>en investissement</a:t>
            </a:r>
            <a:r>
              <a:rPr lang="fr-FR" dirty="0"/>
              <a:t>.</a:t>
            </a:r>
          </a:p>
          <a:p>
            <a:pPr algn="just"/>
            <a:r>
              <a:rPr lang="fr-FR" dirty="0"/>
              <a:t>Il a pour objectif de 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Participer à l'ambition régionale rev3 en développant les initiatives citoyennes dans tous les quartiers inscrits sur la durée des contractualisations 2024-2030 « Engagements Quartiers 2030 »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b="1" dirty="0"/>
              <a:t>Soutenir des micro-projets </a:t>
            </a:r>
            <a:r>
              <a:rPr lang="fr-FR" dirty="0"/>
              <a:t>et apporter une réponse rapide aux envies d'agir des habitants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Améliorer </a:t>
            </a:r>
            <a:r>
              <a:rPr lang="fr-FR" b="1" dirty="0"/>
              <a:t>le cadre de vie du quartier en favorisant la participation des habitants et la co-construction des micro-projets </a:t>
            </a:r>
            <a:r>
              <a:rPr lang="fr-FR" dirty="0"/>
              <a:t>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b="1" dirty="0"/>
              <a:t> </a:t>
            </a:r>
            <a:r>
              <a:rPr lang="fr-FR" dirty="0"/>
              <a:t>Valoriser l’apprentissage de compétences et la citoyenneté (gestion de projets, communication…) 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Créer du lien social et être vecteur d'insertion.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E95BD4CE-36AA-E26D-7AF4-4B6C7ADE0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20" y="926996"/>
            <a:ext cx="1035802" cy="52429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78A7574F-4B72-ADA6-6586-8E80EC9656EC}"/>
              </a:ext>
            </a:extLst>
          </p:cNvPr>
          <p:cNvSpPr txBox="1"/>
          <p:nvPr/>
        </p:nvSpPr>
        <p:spPr>
          <a:xfrm>
            <a:off x="718711" y="985308"/>
            <a:ext cx="712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Zoom sur les FTU (Fonds de Travaux Urbains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744393" y="4660670"/>
            <a:ext cx="6787101" cy="2230216"/>
            <a:chOff x="3892137" y="4733698"/>
            <a:chExt cx="4231733" cy="2657134"/>
          </a:xfrm>
        </p:grpSpPr>
        <p:sp>
          <p:nvSpPr>
            <p:cNvPr id="17" name="Rectangle : coins arrondis 26">
              <a:extLst>
                <a:ext uri="{FF2B5EF4-FFF2-40B4-BE49-F238E27FC236}">
                  <a16:creationId xmlns:a16="http://schemas.microsoft.com/office/drawing/2014/main" id="{D1054A4E-B1B5-2D61-6399-4EA6A89CD5D4}"/>
                </a:ext>
              </a:extLst>
            </p:cNvPr>
            <p:cNvSpPr/>
            <p:nvPr/>
          </p:nvSpPr>
          <p:spPr>
            <a:xfrm>
              <a:off x="3944189" y="4733698"/>
              <a:ext cx="4179681" cy="2217805"/>
            </a:xfrm>
            <a:prstGeom prst="roundRect">
              <a:avLst/>
            </a:prstGeom>
            <a:solidFill>
              <a:srgbClr val="233B8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4E8B20FA-5CD1-562A-1693-80F8DA1BAD71}"/>
                </a:ext>
              </a:extLst>
            </p:cNvPr>
            <p:cNvSpPr txBox="1"/>
            <p:nvPr/>
          </p:nvSpPr>
          <p:spPr>
            <a:xfrm>
              <a:off x="3892137" y="4933992"/>
              <a:ext cx="4179683" cy="2456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Portage Ville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Financement du fonds par la Région à hauteur de 50% maximum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dirty="0">
                  <a:solidFill>
                    <a:prstClr val="white"/>
                  </a:solidFill>
                  <a:latin typeface="Calibri" panose="020F0502020204030204"/>
                </a:rPr>
                <a:t>Possibilité de financer des micro-projets d’aménagement (espaces de détente et de loisirs, espaces paysagers, îlots de fraicheur…) à hauteur de 25 000 € HT maximum</a:t>
              </a: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294" y="5282280"/>
            <a:ext cx="2226552" cy="51124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4042" y="5284897"/>
            <a:ext cx="2225233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31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B03353B-46BF-06C3-8998-E62E4668383A}"/>
              </a:ext>
            </a:extLst>
          </p:cNvPr>
          <p:cNvSpPr txBox="1"/>
          <p:nvPr/>
        </p:nvSpPr>
        <p:spPr>
          <a:xfrm>
            <a:off x="0" y="376517"/>
            <a:ext cx="12191999" cy="584775"/>
          </a:xfrm>
          <a:prstGeom prst="rect">
            <a:avLst/>
          </a:prstGeom>
          <a:solidFill>
            <a:srgbClr val="233B85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politique de la Ville en HDF – l’intervention de la Région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A8D4222-22FD-688F-E8A9-7397B508A528}"/>
              </a:ext>
            </a:extLst>
          </p:cNvPr>
          <p:cNvSpPr txBox="1"/>
          <p:nvPr/>
        </p:nvSpPr>
        <p:spPr>
          <a:xfrm>
            <a:off x="4742991" y="1731333"/>
            <a:ext cx="220505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aux programmations des 39 contrats de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75838" y="1700555"/>
            <a:ext cx="248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à la citoyenneté et à l’animation de la politique de la Ville régionale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E8B20FA-5CD1-562A-1693-80F8DA1BAD71}"/>
              </a:ext>
            </a:extLst>
          </p:cNvPr>
          <p:cNvSpPr txBox="1"/>
          <p:nvPr/>
        </p:nvSpPr>
        <p:spPr>
          <a:xfrm>
            <a:off x="8329710" y="1523583"/>
            <a:ext cx="22050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Soutien au Nouveau Programme de Renouvellement Urbain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7159E5D-265C-623D-19E5-917FBF88BBD0}"/>
              </a:ext>
            </a:extLst>
          </p:cNvPr>
          <p:cNvSpPr txBox="1"/>
          <p:nvPr/>
        </p:nvSpPr>
        <p:spPr>
          <a:xfrm>
            <a:off x="800505" y="1582903"/>
            <a:ext cx="973426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Au travers de ce dispositif, </a:t>
            </a:r>
            <a:r>
              <a:rPr lang="fr-FR" b="1" dirty="0"/>
              <a:t>la Région Hauts-de-France entend soutenir durant la période estivale, des démarches d’animation des quartiers </a:t>
            </a:r>
            <a:r>
              <a:rPr lang="fr-FR" dirty="0"/>
              <a:t>visant une citoyenneté active via les grands principes suivants: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Inscrire son projet dans un fil rouge régional : en 2027, le fil rouge restera « Histoire des quartiers, histoire de la région »,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Mettre en place des temps forts sur un ou plusieurs jours, « évènements marquants et festifs » qui resteront dans la mémoire des habitants,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Mener une démarche collective et participative avec et pour les habitants,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dirty="0"/>
              <a:t>Proposer des manifestations écoresponsables s’inscrivant dans une démarche rev3.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E95BD4CE-36AA-E26D-7AF4-4B6C7ADE0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20" y="926996"/>
            <a:ext cx="1035802" cy="52429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78A7574F-4B72-ADA6-6586-8E80EC9656EC}"/>
              </a:ext>
            </a:extLst>
          </p:cNvPr>
          <p:cNvSpPr txBox="1"/>
          <p:nvPr/>
        </p:nvSpPr>
        <p:spPr>
          <a:xfrm>
            <a:off x="718711" y="985308"/>
            <a:ext cx="712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233B8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Zoom sur les NQE (Nos Quartiers d’Eté)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493709" y="4165992"/>
            <a:ext cx="6703621" cy="2218939"/>
            <a:chOff x="3933728" y="4552084"/>
            <a:chExt cx="4179683" cy="2217805"/>
          </a:xfrm>
        </p:grpSpPr>
        <p:sp>
          <p:nvSpPr>
            <p:cNvPr id="17" name="Rectangle : coins arrondis 26">
              <a:extLst>
                <a:ext uri="{FF2B5EF4-FFF2-40B4-BE49-F238E27FC236}">
                  <a16:creationId xmlns:a16="http://schemas.microsoft.com/office/drawing/2014/main" id="{D1054A4E-B1B5-2D61-6399-4EA6A89CD5D4}"/>
                </a:ext>
              </a:extLst>
            </p:cNvPr>
            <p:cNvSpPr/>
            <p:nvPr/>
          </p:nvSpPr>
          <p:spPr>
            <a:xfrm>
              <a:off x="3933728" y="4552084"/>
              <a:ext cx="4179681" cy="2217805"/>
            </a:xfrm>
            <a:prstGeom prst="roundRect">
              <a:avLst/>
            </a:prstGeom>
            <a:solidFill>
              <a:srgbClr val="233B8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4E8B20FA-5CD1-562A-1693-80F8DA1BAD71}"/>
                </a:ext>
              </a:extLst>
            </p:cNvPr>
            <p:cNvSpPr txBox="1"/>
            <p:nvPr/>
          </p:nvSpPr>
          <p:spPr>
            <a:xfrm>
              <a:off x="3933728" y="4799601"/>
              <a:ext cx="4179683" cy="1876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Portage associatif ou Ville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Financement du projet à hauteur de 50% maximum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dirty="0">
                  <a:solidFill>
                    <a:prstClr val="white"/>
                  </a:solidFill>
                  <a:latin typeface="Calibri" panose="020F0502020204030204"/>
                </a:rPr>
                <a:t>Financement via un appel à projet régional</a:t>
              </a: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Critères d’appréciation de la candidature : Processus participatif / Fil rouge / Eco-responsabilité / Temps forts / bilan n-1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Image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0143" y="4890782"/>
            <a:ext cx="1705494" cy="841560"/>
          </a:xfrm>
          <a:prstGeom prst="rect">
            <a:avLst/>
          </a:prstGeom>
        </p:spPr>
      </p:pic>
      <p:pic>
        <p:nvPicPr>
          <p:cNvPr id="13" name="Image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72712" y="4890782"/>
            <a:ext cx="1705494" cy="84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83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15">
            <a:extLst>
              <a:ext uri="{FF2B5EF4-FFF2-40B4-BE49-F238E27FC236}">
                <a16:creationId xmlns:a16="http://schemas.microsoft.com/office/drawing/2014/main" id="{3894622D-4119-2C74-4EE9-B62BBF94A3B8}"/>
              </a:ext>
            </a:extLst>
          </p:cNvPr>
          <p:cNvSpPr/>
          <p:nvPr/>
        </p:nvSpPr>
        <p:spPr>
          <a:xfrm>
            <a:off x="233680" y="833240"/>
            <a:ext cx="11724640" cy="5937949"/>
          </a:xfrm>
          <a:prstGeom prst="roundRect">
            <a:avLst/>
          </a:prstGeom>
          <a:noFill/>
          <a:ln w="38100" cap="flat" cmpd="sng" algn="ctr">
            <a:solidFill>
              <a:srgbClr val="233B8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5DAB7BD4-A254-B254-1B75-E902E54F803D}"/>
              </a:ext>
            </a:extLst>
          </p:cNvPr>
          <p:cNvGrpSpPr/>
          <p:nvPr/>
        </p:nvGrpSpPr>
        <p:grpSpPr>
          <a:xfrm>
            <a:off x="1189192" y="3687141"/>
            <a:ext cx="1771293" cy="2298190"/>
            <a:chOff x="3091740" y="4180814"/>
            <a:chExt cx="1771293" cy="2298190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80BB7F43-C503-E587-E6F2-9CCC690C8C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988" b="98274" l="5447" r="89754">
                          <a14:foregroundMark x1="13359" y1="61529" x2="13359" y2="61529"/>
                          <a14:foregroundMark x1="33593" y1="57337" x2="33593" y2="57337"/>
                          <a14:foregroundMark x1="33593" y1="57337" x2="30091" y2="98397"/>
                          <a14:foregroundMark x1="8042" y1="66584" x2="5447" y2="84957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405477" y="4180814"/>
              <a:ext cx="1168583" cy="1229210"/>
            </a:xfrm>
            <a:prstGeom prst="rect">
              <a:avLst/>
            </a:prstGeom>
          </p:spPr>
        </p:pic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33BFF4DB-4F6A-DF9B-C982-34BE7CE6A00C}"/>
                </a:ext>
              </a:extLst>
            </p:cNvPr>
            <p:cNvSpPr txBox="1"/>
            <p:nvPr/>
          </p:nvSpPr>
          <p:spPr>
            <a:xfrm>
              <a:off x="3091740" y="5648007"/>
              <a:ext cx="1771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Emploi, ESS, Création d’entreprises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78F04268-B45B-DA55-9433-EF5B0B09D960}"/>
              </a:ext>
            </a:extLst>
          </p:cNvPr>
          <p:cNvGrpSpPr/>
          <p:nvPr/>
        </p:nvGrpSpPr>
        <p:grpSpPr>
          <a:xfrm>
            <a:off x="3182869" y="3708169"/>
            <a:ext cx="2099071" cy="2495541"/>
            <a:chOff x="5057147" y="4232606"/>
            <a:chExt cx="2099071" cy="2495541"/>
          </a:xfrm>
        </p:grpSpPr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65378E76-7C58-F583-9C8F-960A65CA93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7849" b="97093" l="9938" r="89752">
                          <a14:foregroundMark x1="50621" y1="59302" x2="50621" y2="59302"/>
                          <a14:foregroundMark x1="56522" y1="38663" x2="56522" y2="38663"/>
                          <a14:foregroundMark x1="53727" y1="24709" x2="53727" y2="24709"/>
                          <a14:foregroundMark x1="50311" y1="7849" x2="50311" y2="7849"/>
                          <a14:foregroundMark x1="75466" y1="31395" x2="75466" y2="31395"/>
                          <a14:foregroundMark x1="72360" y1="84884" x2="72360" y2="84884"/>
                          <a14:foregroundMark x1="47205" y1="81395" x2="47205" y2="81395"/>
                          <a14:foregroundMark x1="21118" y1="81977" x2="21118" y2="81977"/>
                          <a14:foregroundMark x1="11180" y1="77907" x2="11180" y2="77907"/>
                          <a14:foregroundMark x1="22981" y1="92733" x2="22981" y2="92733"/>
                          <a14:foregroundMark x1="33851" y1="91860" x2="33851" y2="91860"/>
                          <a14:foregroundMark x1="39130" y1="90988" x2="28882" y2="91860"/>
                          <a14:foregroundMark x1="43168" y1="90407" x2="43168" y2="90407"/>
                          <a14:foregroundMark x1="9317" y1="79070" x2="14286" y2="93895"/>
                          <a14:foregroundMark x1="14286" y1="93895" x2="22671" y2="92151"/>
                          <a14:foregroundMark x1="53106" y1="93314" x2="53106" y2="93314"/>
                          <a14:foregroundMark x1="64286" y1="91860" x2="64286" y2="91860"/>
                          <a14:foregroundMark x1="49379" y1="97093" x2="49379" y2="97093"/>
                          <a14:foregroundMark x1="52795" y1="81977" x2="52795" y2="81977"/>
                          <a14:foregroundMark x1="22671" y1="82267" x2="43168" y2="79942"/>
                          <a14:foregroundMark x1="43168" y1="79942" x2="43478" y2="79942"/>
                          <a14:foregroundMark x1="70807" y1="82267" x2="89130" y2="81105"/>
                          <a14:foregroundMark x1="89130" y1="81105" x2="89130" y2="81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499397" y="4232606"/>
              <a:ext cx="1270053" cy="1356827"/>
            </a:xfrm>
            <a:prstGeom prst="rect">
              <a:avLst/>
            </a:prstGeom>
          </p:spPr>
        </p:pic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43620554-3BFF-557F-8A70-698E30DBD663}"/>
                </a:ext>
              </a:extLst>
            </p:cNvPr>
            <p:cNvSpPr txBox="1"/>
            <p:nvPr/>
          </p:nvSpPr>
          <p:spPr>
            <a:xfrm>
              <a:off x="5057147" y="5650929"/>
              <a:ext cx="209907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Education, Orientation, Formation professionnelle et Apprentissage</a:t>
              </a:r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0BA065F1-8D75-5BB8-B7B3-A20600406204}"/>
              </a:ext>
            </a:extLst>
          </p:cNvPr>
          <p:cNvGrpSpPr/>
          <p:nvPr/>
        </p:nvGrpSpPr>
        <p:grpSpPr>
          <a:xfrm>
            <a:off x="5504324" y="3911015"/>
            <a:ext cx="1771293" cy="1828094"/>
            <a:chOff x="7292534" y="4404688"/>
            <a:chExt cx="1771293" cy="1828094"/>
          </a:xfrm>
        </p:grpSpPr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A5978FB0-8458-AF10-3EA4-A788527E86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5717" b="97270" l="7712" r="94971">
                          <a14:foregroundMark x1="50629" y1="19966" x2="50629" y2="19966"/>
                          <a14:foregroundMark x1="50629" y1="19966" x2="50629" y2="19966"/>
                          <a14:foregroundMark x1="17603" y1="5887" x2="17603" y2="5887"/>
                          <a14:foregroundMark x1="8466" y1="19966" x2="8466" y2="19966"/>
                          <a14:foregroundMark x1="10729" y1="94113" x2="10729" y2="94113"/>
                          <a14:foregroundMark x1="95138" y1="46502" x2="95138" y2="46502"/>
                          <a14:foregroundMark x1="54484" y1="97270" x2="54484" y2="97270"/>
                          <a14:foregroundMark x1="7712" y1="91809" x2="7712" y2="9180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593889" y="4404688"/>
              <a:ext cx="1168582" cy="1148012"/>
            </a:xfrm>
            <a:prstGeom prst="rect">
              <a:avLst/>
            </a:prstGeom>
          </p:spPr>
        </p:pic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61E97DA6-0B66-AEA7-9223-6C1E800A2573}"/>
                </a:ext>
              </a:extLst>
            </p:cNvPr>
            <p:cNvSpPr txBox="1"/>
            <p:nvPr/>
          </p:nvSpPr>
          <p:spPr>
            <a:xfrm>
              <a:off x="7292534" y="5648007"/>
              <a:ext cx="17712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Vie associative, Culture, Sport</a:t>
              </a:r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D0DC0EB1-A160-D5E9-CA07-63430A7FF693}"/>
              </a:ext>
            </a:extLst>
          </p:cNvPr>
          <p:cNvGrpSpPr/>
          <p:nvPr/>
        </p:nvGrpSpPr>
        <p:grpSpPr>
          <a:xfrm>
            <a:off x="7278016" y="3731541"/>
            <a:ext cx="1771293" cy="1884457"/>
            <a:chOff x="9345504" y="4232606"/>
            <a:chExt cx="1771293" cy="1884457"/>
          </a:xfrm>
        </p:grpSpPr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579899F2-A1CF-8327-D0C3-9F908031E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86910" y="4232606"/>
              <a:ext cx="1327345" cy="1353671"/>
            </a:xfrm>
            <a:prstGeom prst="rect">
              <a:avLst/>
            </a:prstGeom>
          </p:spPr>
        </p:pic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FCB0BDA-6A1A-BDD3-65D0-EF37742A143C}"/>
                </a:ext>
              </a:extLst>
            </p:cNvPr>
            <p:cNvSpPr txBox="1"/>
            <p:nvPr/>
          </p:nvSpPr>
          <p:spPr>
            <a:xfrm>
              <a:off x="9345504" y="5778509"/>
              <a:ext cx="17712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Santé</a:t>
              </a:r>
            </a:p>
          </p:txBody>
        </p: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6189F743-86F4-76E2-81CE-070378C0A175}"/>
              </a:ext>
            </a:extLst>
          </p:cNvPr>
          <p:cNvSpPr txBox="1"/>
          <p:nvPr/>
        </p:nvSpPr>
        <p:spPr>
          <a:xfrm>
            <a:off x="9143489" y="5317329"/>
            <a:ext cx="1771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Transport et Mobilités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1F678C87-96A6-9289-B5FC-730A83851E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125" b="97852" l="977" r="97461">
                        <a14:foregroundMark x1="43945" y1="50000" x2="43945" y2="50000"/>
                        <a14:foregroundMark x1="5664" y1="21289" x2="5664" y2="21289"/>
                        <a14:foregroundMark x1="5664" y1="21289" x2="5664" y2="21289"/>
                        <a14:foregroundMark x1="7324" y1="10449" x2="3516" y2="17383"/>
                        <a14:foregroundMark x1="3516" y1="17383" x2="1074" y2="49219"/>
                        <a14:foregroundMark x1="1074" y1="49219" x2="2832" y2="49316"/>
                        <a14:foregroundMark x1="94922" y1="13965" x2="95215" y2="83203"/>
                        <a14:foregroundMark x1="95215" y1="83203" x2="92676" y2="89746"/>
                        <a14:foregroundMark x1="92676" y1="89746" x2="86816" y2="96973"/>
                        <a14:foregroundMark x1="86816" y1="96973" x2="39551" y2="95605"/>
                        <a14:foregroundMark x1="39551" y1="95605" x2="7324" y2="91406"/>
                        <a14:foregroundMark x1="7324" y1="91406" x2="5664" y2="90430"/>
                        <a14:foregroundMark x1="13086" y1="5078" x2="59375" y2="3125"/>
                        <a14:foregroundMark x1="59375" y1="3125" x2="87891" y2="4688"/>
                        <a14:foregroundMark x1="92383" y1="10156" x2="95508" y2="20410"/>
                        <a14:foregroundMark x1="95508" y1="20410" x2="93262" y2="90723"/>
                        <a14:foregroundMark x1="93262" y1="90723" x2="88770" y2="97852"/>
                        <a14:foregroundMark x1="88770" y1="97852" x2="11426" y2="95215"/>
                        <a14:foregroundMark x1="94238" y1="9961" x2="95410" y2="77344"/>
                        <a14:foregroundMark x1="97461" y1="67969" x2="97461" y2="67969"/>
                        <a14:foregroundMark x1="3320" y1="55176" x2="3320" y2="8877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27160" y="3793934"/>
            <a:ext cx="1248274" cy="1248274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1267443" y="1613920"/>
            <a:ext cx="96473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>
                <a:latin typeface="Calibri" panose="020F0502020204030204" pitchFamily="34" charset="0"/>
                <a:ea typeface="Calibri" panose="020F0502020204030204" pitchFamily="34" charset="0"/>
              </a:rPr>
              <a:t>Droit commun /  guide des aides Région : </a:t>
            </a:r>
            <a:r>
              <a:rPr lang="fr-FR" sz="36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2"/>
              </a:rPr>
              <a:t>http://guide-aides.hautsdefrance.fr/</a:t>
            </a:r>
            <a:endParaRPr lang="fr-FR" sz="3600" dirty="0"/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198984"/>
            <a:ext cx="12193057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0829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786</Words>
  <Application>Microsoft Office PowerPoint</Application>
  <PresentationFormat>Grand écran</PresentationFormat>
  <Paragraphs>70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Région Hauts-de-France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SEVERIN Arnaud</dc:creator>
  <cp:lastModifiedBy>Jean-Christophe Chantrelle</cp:lastModifiedBy>
  <cp:revision>24</cp:revision>
  <dcterms:created xsi:type="dcterms:W3CDTF">2025-09-11T12:24:49Z</dcterms:created>
  <dcterms:modified xsi:type="dcterms:W3CDTF">2026-07-03T12:57:17Z</dcterms:modified>
</cp:coreProperties>
</file>